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4"/>
    <p:sldMasterId id="2147483710" r:id="rId5"/>
  </p:sldMasterIdLst>
  <p:notesMasterIdLst>
    <p:notesMasterId r:id="rId17"/>
  </p:notesMasterIdLst>
  <p:sldIdLst>
    <p:sldId id="345" r:id="rId6"/>
    <p:sldId id="258" r:id="rId7"/>
    <p:sldId id="346" r:id="rId8"/>
    <p:sldId id="268" r:id="rId9"/>
    <p:sldId id="261" r:id="rId10"/>
    <p:sldId id="264" r:id="rId11"/>
    <p:sldId id="347" r:id="rId12"/>
    <p:sldId id="271" r:id="rId13"/>
    <p:sldId id="348" r:id="rId14"/>
    <p:sldId id="270" r:id="rId15"/>
    <p:sldId id="273" r:id="rId16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0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3" autoAdjust="0"/>
    <p:restoredTop sz="96163" autoAdjust="0"/>
  </p:normalViewPr>
  <p:slideViewPr>
    <p:cSldViewPr snapToGrid="0">
      <p:cViewPr varScale="1">
        <p:scale>
          <a:sx n="79" d="100"/>
          <a:sy n="79" d="100"/>
        </p:scale>
        <p:origin x="114" y="6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F849C-3F66-4D72-8F96-A22E24D9560A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C9150-29BB-4698-BADE-F838CE368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20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D679F6-E72E-4679-AA14-1AD6CE0893B3}" type="slidenum">
              <a:rPr lang="lt-LT" smtClean="0"/>
              <a:t>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67192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D679F6-E72E-4679-AA14-1AD6CE0893B3}" type="slidenum">
              <a:rPr lang="lt-LT" smtClean="0"/>
              <a:t>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34780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D679F6-E72E-4679-AA14-1AD6CE0893B3}" type="slidenum">
              <a:rPr lang="lt-LT" smtClean="0"/>
              <a:t>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26352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35300" y="4043088"/>
            <a:ext cx="8560955" cy="2305050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9016" y="459481"/>
            <a:ext cx="3647137" cy="1365515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2521776" y="3493564"/>
            <a:ext cx="1754297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793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as ir paveikslėli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17136" y="0"/>
            <a:ext cx="767486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76" y="1314510"/>
            <a:ext cx="3576408" cy="140562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35864" y="3267940"/>
            <a:ext cx="3576408" cy="31444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2359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6227" y="755793"/>
            <a:ext cx="5332846" cy="37615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490277" y="2636548"/>
            <a:ext cx="4918075" cy="35746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4113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6750" y="2093595"/>
            <a:ext cx="8318500" cy="270700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3035300" cy="934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104275" y="172449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409039" y="5038690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79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lis ir 3 stulpel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38201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499264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160327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61924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4302204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7963267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276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14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ys stulpel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499264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8160327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46302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286582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947645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3271520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1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unkt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04460" y="1907453"/>
            <a:ext cx="4396739" cy="1740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91778" y="160484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04460" y="4284893"/>
            <a:ext cx="4396739" cy="1740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91778" y="398228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889750" y="1907453"/>
            <a:ext cx="4396739" cy="1740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6677068" y="160484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89750" y="4284893"/>
            <a:ext cx="4396739" cy="1740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677068" y="398228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20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5010150" cy="395605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6172511" y="2156460"/>
            <a:ext cx="5010150" cy="39560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26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9561513" cy="4019550"/>
          </a:xfrm>
        </p:spPr>
        <p:txBody>
          <a:bodyPr/>
          <a:lstStyle>
            <a:lvl1pPr>
              <a:lnSpc>
                <a:spcPct val="114000"/>
              </a:lnSpc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680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uktū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Click to edit Master title style</a:t>
            </a:r>
            <a:endParaRPr lang="en-US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0"/>
          </p:nvPr>
        </p:nvSpPr>
        <p:spPr>
          <a:xfrm>
            <a:off x="838200" y="2041525"/>
            <a:ext cx="8929255" cy="42211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218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ntel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Click to edit Master title style</a:t>
            </a:r>
            <a:endParaRPr lang="en-US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838200" y="2041525"/>
            <a:ext cx="8929688" cy="41100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74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458527" y="3102776"/>
            <a:ext cx="5396345" cy="3481198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946098" y="2667741"/>
            <a:ext cx="1754297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9016" y="459481"/>
            <a:ext cx="3647137" cy="136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348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veikslė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29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veikslėlių koliaž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2276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472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šraus turinio koliaž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423660" y="320041"/>
            <a:ext cx="5394960" cy="16916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72287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6455" y="599440"/>
            <a:ext cx="3103721" cy="1162056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389255" y="4279271"/>
            <a:ext cx="5394325" cy="203390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389255" y="3221287"/>
            <a:ext cx="5396345" cy="83312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PAVADINIMAS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849598" y="2855328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0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671" y="449990"/>
            <a:ext cx="3672482" cy="1375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35300" y="4043088"/>
            <a:ext cx="8560955" cy="2305050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2521776" y="3493564"/>
            <a:ext cx="1754297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466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671" y="449990"/>
            <a:ext cx="3672482" cy="137500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458527" y="3102776"/>
            <a:ext cx="5396345" cy="3481198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946098" y="2667741"/>
            <a:ext cx="1754297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470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6736" y="586111"/>
            <a:ext cx="2967867" cy="111119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458528" y="3338945"/>
            <a:ext cx="5396345" cy="3186462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096000" y="2869785"/>
            <a:ext cx="1410475" cy="1341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587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4058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54725" y="1889760"/>
            <a:ext cx="5483860" cy="8331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055360" y="3024493"/>
            <a:ext cx="5483225" cy="3345510"/>
          </a:xfr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lvl="0"/>
            <a:endParaRPr lang="lt-LT" dirty="0"/>
          </a:p>
          <a:p>
            <a:pPr lvl="0"/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0881847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6842"/>
            <a:ext cx="9053945" cy="1126868"/>
          </a:xfrm>
        </p:spPr>
        <p:txBody>
          <a:bodyPr/>
          <a:lstStyle/>
          <a:p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38200" y="2512405"/>
            <a:ext cx="9053945" cy="3597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9334997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591" y="1392063"/>
            <a:ext cx="6796209" cy="121692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6568" y="2909455"/>
            <a:ext cx="6796088" cy="317889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7938"/>
            <a:ext cx="3035300" cy="6842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08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458528" y="3338945"/>
            <a:ext cx="5396345" cy="3186462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096000" y="2869785"/>
            <a:ext cx="1410475" cy="1341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6736" y="586110"/>
            <a:ext cx="2970720" cy="1112258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465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riau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3004" y="5893918"/>
            <a:ext cx="14478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7182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riaus pavadinim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943144" y="4727407"/>
            <a:ext cx="1943100" cy="1765468"/>
          </a:xfrm>
          <a:noFill/>
          <a:ln>
            <a:noFill/>
          </a:ln>
        </p:spPr>
        <p:txBody>
          <a:bodyPr anchor="b">
            <a:normAutofit/>
          </a:bodyPr>
          <a:lstStyle>
            <a:lvl1pPr algn="r">
              <a:defRPr sz="9600" b="1">
                <a:solidFill>
                  <a:schemeClr val="tx1"/>
                </a:solidFill>
                <a:latin typeface="GT Walsheim" charset="0"/>
                <a:ea typeface="GT Walsheim" charset="0"/>
                <a:cs typeface="GT Walsheim" charset="0"/>
              </a:defRPr>
            </a:lvl1pPr>
          </a:lstStyle>
          <a:p>
            <a:pPr lvl="0"/>
            <a:r>
              <a:rPr lang="en-US"/>
              <a:t>1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089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riaus pavadinima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08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as ir paveikslėli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17136" y="0"/>
            <a:ext cx="767486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76" y="1314510"/>
            <a:ext cx="3576408" cy="140562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35864" y="3267940"/>
            <a:ext cx="3576408" cy="31444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50508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6227" y="755793"/>
            <a:ext cx="5332846" cy="37615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490277" y="2636548"/>
            <a:ext cx="4918075" cy="35746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63053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6750" y="2093595"/>
            <a:ext cx="8318500" cy="270700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3035300" cy="934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104275" y="172449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409039" y="5038690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59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lis ir 3 stulpel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38201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499264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160327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61924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4302204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7963267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276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142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ys stulpel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499264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8160327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46302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286582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947645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3271520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07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unkt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04460" y="1907453"/>
            <a:ext cx="4396739" cy="1740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91778" y="160484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04460" y="4284893"/>
            <a:ext cx="4396739" cy="1740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91778" y="398228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889750" y="1907453"/>
            <a:ext cx="4396739" cy="1740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6677068" y="160484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89750" y="4284893"/>
            <a:ext cx="4396739" cy="1740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677068" y="398228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91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a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5010150" cy="395605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6172511" y="2156460"/>
            <a:ext cx="5010150" cy="39560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0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4058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54725" y="1889760"/>
            <a:ext cx="5483860" cy="8331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055360" y="3024493"/>
            <a:ext cx="5483225" cy="3345510"/>
          </a:xfr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lvl="0"/>
            <a:endParaRPr lang="lt-LT" dirty="0"/>
          </a:p>
          <a:p>
            <a:pPr lvl="0"/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1672212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9561513" cy="40195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260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uktū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Click to edit Master title style</a:t>
            </a:r>
            <a:endParaRPr lang="en-US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0"/>
          </p:nvPr>
        </p:nvSpPr>
        <p:spPr>
          <a:xfrm>
            <a:off x="838200" y="2041525"/>
            <a:ext cx="8929255" cy="42211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51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ntel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Click to edit Master title style</a:t>
            </a:r>
            <a:endParaRPr lang="en-US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838200" y="2041525"/>
            <a:ext cx="8929688" cy="41100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536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veikslė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52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veikslėlių koliaž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2276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582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šraus turinio koliaž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423660" y="320041"/>
            <a:ext cx="5394960" cy="16916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38579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671" y="594653"/>
            <a:ext cx="3116505" cy="1166843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389255" y="4279271"/>
            <a:ext cx="5394325" cy="203390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389255" y="3221287"/>
            <a:ext cx="5396345" cy="83312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PAVADINIMAS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849598" y="2855328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027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7558F41-1A4F-4017-A5CB-050D7F9C3DD8}"/>
              </a:ext>
            </a:extLst>
          </p:cNvPr>
          <p:cNvCxnSpPr>
            <a:cxnSpLocks/>
          </p:cNvCxnSpPr>
          <p:nvPr userDrawn="1"/>
        </p:nvCxnSpPr>
        <p:spPr>
          <a:xfrm flipV="1">
            <a:off x="849854" y="364616"/>
            <a:ext cx="3302598" cy="28949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7BC3BBB-275B-4C15-93D2-9F67BAD7E78C}"/>
              </a:ext>
            </a:extLst>
          </p:cNvPr>
          <p:cNvCxnSpPr>
            <a:cxnSpLocks/>
          </p:cNvCxnSpPr>
          <p:nvPr userDrawn="1"/>
        </p:nvCxnSpPr>
        <p:spPr>
          <a:xfrm>
            <a:off x="1333948" y="2452744"/>
            <a:ext cx="4762052" cy="44052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B562B9B-797F-47A5-B575-8FF2A6F61B04}"/>
              </a:ext>
            </a:extLst>
          </p:cNvPr>
          <p:cNvCxnSpPr>
            <a:cxnSpLocks/>
          </p:cNvCxnSpPr>
          <p:nvPr userDrawn="1"/>
        </p:nvCxnSpPr>
        <p:spPr>
          <a:xfrm flipV="1">
            <a:off x="1710466" y="788126"/>
            <a:ext cx="10381129" cy="79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0412CAA4-C63D-4043-B44B-E15AD93C68D1}"/>
              </a:ext>
            </a:extLst>
          </p:cNvPr>
          <p:cNvCxnSpPr>
            <a:cxnSpLocks/>
            <a:stCxn id="15" idx="3"/>
            <a:endCxn id="33" idx="3"/>
          </p:cNvCxnSpPr>
          <p:nvPr userDrawn="1"/>
        </p:nvCxnSpPr>
        <p:spPr>
          <a:xfrm flipH="1">
            <a:off x="663683" y="771037"/>
            <a:ext cx="115856" cy="1677688"/>
          </a:xfrm>
          <a:prstGeom prst="bentConnector3">
            <a:avLst>
              <a:gd name="adj1" fmla="val -4814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AF27ABFC-B4E1-4099-B385-69CC2BD441B1}"/>
              </a:ext>
            </a:extLst>
          </p:cNvPr>
          <p:cNvSpPr/>
          <p:nvPr userDrawn="1"/>
        </p:nvSpPr>
        <p:spPr>
          <a:xfrm>
            <a:off x="261413" y="0"/>
            <a:ext cx="4571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A9E9B0-8528-4FEC-BF15-77547BFB3F9C}"/>
              </a:ext>
            </a:extLst>
          </p:cNvPr>
          <p:cNvSpPr/>
          <p:nvPr userDrawn="1"/>
        </p:nvSpPr>
        <p:spPr>
          <a:xfrm>
            <a:off x="384048" y="335643"/>
            <a:ext cx="11724121" cy="685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766F44-907F-4A02-A179-26B70905C3E2}"/>
              </a:ext>
            </a:extLst>
          </p:cNvPr>
          <p:cNvSpPr/>
          <p:nvPr userDrawn="1"/>
        </p:nvSpPr>
        <p:spPr>
          <a:xfrm>
            <a:off x="384048" y="0"/>
            <a:ext cx="8383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lt-LT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4933EF-9707-4E74-8D9A-19DF01291E9A}"/>
              </a:ext>
            </a:extLst>
          </p:cNvPr>
          <p:cNvSpPr/>
          <p:nvPr userDrawn="1"/>
        </p:nvSpPr>
        <p:spPr>
          <a:xfrm>
            <a:off x="0" y="0"/>
            <a:ext cx="467879" cy="438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782FAC-D12A-4250-A08C-E9A1F62B1C5F}"/>
              </a:ext>
            </a:extLst>
          </p:cNvPr>
          <p:cNvSpPr/>
          <p:nvPr userDrawn="1"/>
        </p:nvSpPr>
        <p:spPr>
          <a:xfrm>
            <a:off x="395491" y="579013"/>
            <a:ext cx="384048" cy="384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DEDEED-F7FB-419A-987B-414998326ACB}"/>
              </a:ext>
            </a:extLst>
          </p:cNvPr>
          <p:cNvSpPr/>
          <p:nvPr userDrawn="1"/>
        </p:nvSpPr>
        <p:spPr>
          <a:xfrm>
            <a:off x="1308706" y="588275"/>
            <a:ext cx="384048" cy="384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1F48EC2-BCE6-4AD1-96DC-EBDF6B990FEA}"/>
              </a:ext>
            </a:extLst>
          </p:cNvPr>
          <p:cNvSpPr/>
          <p:nvPr userDrawn="1"/>
        </p:nvSpPr>
        <p:spPr>
          <a:xfrm>
            <a:off x="1236400" y="1252050"/>
            <a:ext cx="195803" cy="1958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641E852-6797-490B-864B-093E5E1CCA68}"/>
              </a:ext>
            </a:extLst>
          </p:cNvPr>
          <p:cNvSpPr/>
          <p:nvPr userDrawn="1"/>
        </p:nvSpPr>
        <p:spPr>
          <a:xfrm>
            <a:off x="1237081" y="1697980"/>
            <a:ext cx="195803" cy="19580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901DA4-0266-44AD-8D01-003FD376B403}"/>
              </a:ext>
            </a:extLst>
          </p:cNvPr>
          <p:cNvSpPr/>
          <p:nvPr userDrawn="1"/>
        </p:nvSpPr>
        <p:spPr>
          <a:xfrm>
            <a:off x="307133" y="1243582"/>
            <a:ext cx="195803" cy="19580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3D36857-133A-4ACF-92B0-C185933CE76C}"/>
              </a:ext>
            </a:extLst>
          </p:cNvPr>
          <p:cNvSpPr/>
          <p:nvPr userDrawn="1"/>
        </p:nvSpPr>
        <p:spPr>
          <a:xfrm>
            <a:off x="1091199" y="188245"/>
            <a:ext cx="195803" cy="19580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2DBD832-5252-4024-936A-4EB8F7EAFCAD}"/>
              </a:ext>
            </a:extLst>
          </p:cNvPr>
          <p:cNvSpPr/>
          <p:nvPr userDrawn="1"/>
        </p:nvSpPr>
        <p:spPr>
          <a:xfrm>
            <a:off x="307134" y="2827147"/>
            <a:ext cx="195803" cy="19580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A8F7857-218B-4A74-A885-56C7D6212385}"/>
              </a:ext>
            </a:extLst>
          </p:cNvPr>
          <p:cNvSpPr/>
          <p:nvPr userDrawn="1"/>
        </p:nvSpPr>
        <p:spPr>
          <a:xfrm>
            <a:off x="307132" y="2014759"/>
            <a:ext cx="195803" cy="19580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9A87A0D-973E-489F-AA08-525CF8C4D296}"/>
              </a:ext>
            </a:extLst>
          </p:cNvPr>
          <p:cNvSpPr/>
          <p:nvPr userDrawn="1"/>
        </p:nvSpPr>
        <p:spPr>
          <a:xfrm>
            <a:off x="663683" y="3241290"/>
            <a:ext cx="195803" cy="19580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989617D-5BEC-49D9-82CF-717F1B70F929}"/>
              </a:ext>
            </a:extLst>
          </p:cNvPr>
          <p:cNvSpPr/>
          <p:nvPr userDrawn="1"/>
        </p:nvSpPr>
        <p:spPr>
          <a:xfrm>
            <a:off x="467880" y="2350823"/>
            <a:ext cx="195803" cy="1958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1B6D353-5D56-4E7A-8342-6E9EA70E100C}"/>
              </a:ext>
            </a:extLst>
          </p:cNvPr>
          <p:cNvSpPr/>
          <p:nvPr userDrawn="1"/>
        </p:nvSpPr>
        <p:spPr>
          <a:xfrm>
            <a:off x="793679" y="1003182"/>
            <a:ext cx="195803" cy="19580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3B33501-3AF8-4AF6-BEF3-7833A566F65D}"/>
              </a:ext>
            </a:extLst>
          </p:cNvPr>
          <p:cNvSpPr/>
          <p:nvPr userDrawn="1"/>
        </p:nvSpPr>
        <p:spPr>
          <a:xfrm>
            <a:off x="1714519" y="272009"/>
            <a:ext cx="195803" cy="1958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2DC2715D-0813-4CED-B962-9E295E38F793}"/>
              </a:ext>
            </a:extLst>
          </p:cNvPr>
          <p:cNvCxnSpPr>
            <a:cxnSpLocks/>
            <a:stCxn id="21" idx="3"/>
            <a:endCxn id="32" idx="0"/>
          </p:cNvCxnSpPr>
          <p:nvPr userDrawn="1"/>
        </p:nvCxnSpPr>
        <p:spPr>
          <a:xfrm>
            <a:off x="502936" y="1341484"/>
            <a:ext cx="258649" cy="189980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76ACE202-8BBF-4960-B8A2-76954D877D70}"/>
              </a:ext>
            </a:extLst>
          </p:cNvPr>
          <p:cNvSpPr/>
          <p:nvPr userDrawn="1"/>
        </p:nvSpPr>
        <p:spPr>
          <a:xfrm>
            <a:off x="626021" y="1599918"/>
            <a:ext cx="384048" cy="384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38076CF-62CC-4032-B652-627EC5066848}"/>
              </a:ext>
            </a:extLst>
          </p:cNvPr>
          <p:cNvSpPr/>
          <p:nvPr userDrawn="1"/>
        </p:nvSpPr>
        <p:spPr>
          <a:xfrm>
            <a:off x="134850" y="121474"/>
            <a:ext cx="195803" cy="19580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072963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667000"/>
            <a:ext cx="10018713" cy="3163646"/>
          </a:xfrm>
        </p:spPr>
        <p:txBody>
          <a:bodyPr anchor="ctr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E99ED08B-76F2-4EF8-9B93-41A58E6B62AE}"/>
              </a:ext>
            </a:extLst>
          </p:cNvPr>
          <p:cNvCxnSpPr>
            <a:cxnSpLocks/>
            <a:stCxn id="12" idx="3"/>
            <a:endCxn id="21" idx="3"/>
          </p:cNvCxnSpPr>
          <p:nvPr userDrawn="1"/>
        </p:nvCxnSpPr>
        <p:spPr>
          <a:xfrm flipH="1">
            <a:off x="663683" y="771037"/>
            <a:ext cx="115856" cy="1677688"/>
          </a:xfrm>
          <a:prstGeom prst="bentConnector3">
            <a:avLst>
              <a:gd name="adj1" fmla="val -4814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0C9EF04-238E-4DCA-997D-F562316D6966}"/>
              </a:ext>
            </a:extLst>
          </p:cNvPr>
          <p:cNvSpPr/>
          <p:nvPr userDrawn="1"/>
        </p:nvSpPr>
        <p:spPr>
          <a:xfrm>
            <a:off x="261413" y="0"/>
            <a:ext cx="4571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874848-E361-4456-943F-A9C8063CC213}"/>
              </a:ext>
            </a:extLst>
          </p:cNvPr>
          <p:cNvSpPr/>
          <p:nvPr userDrawn="1"/>
        </p:nvSpPr>
        <p:spPr>
          <a:xfrm>
            <a:off x="384048" y="335643"/>
            <a:ext cx="11724121" cy="685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5B50C9-C989-4CD5-8C07-E5B910EE6828}"/>
              </a:ext>
            </a:extLst>
          </p:cNvPr>
          <p:cNvSpPr/>
          <p:nvPr userDrawn="1"/>
        </p:nvSpPr>
        <p:spPr>
          <a:xfrm>
            <a:off x="384048" y="0"/>
            <a:ext cx="8383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EFA805-493F-48D0-BD1A-066181AB600B}"/>
              </a:ext>
            </a:extLst>
          </p:cNvPr>
          <p:cNvSpPr/>
          <p:nvPr userDrawn="1"/>
        </p:nvSpPr>
        <p:spPr>
          <a:xfrm>
            <a:off x="0" y="0"/>
            <a:ext cx="467879" cy="438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91E8F3-F02D-4323-AE44-75C34C88A3A6}"/>
              </a:ext>
            </a:extLst>
          </p:cNvPr>
          <p:cNvSpPr/>
          <p:nvPr userDrawn="1"/>
        </p:nvSpPr>
        <p:spPr>
          <a:xfrm>
            <a:off x="395491" y="579013"/>
            <a:ext cx="384048" cy="384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69678D-5329-4035-AF22-56C5F0940A1C}"/>
              </a:ext>
            </a:extLst>
          </p:cNvPr>
          <p:cNvSpPr/>
          <p:nvPr userDrawn="1"/>
        </p:nvSpPr>
        <p:spPr>
          <a:xfrm>
            <a:off x="1308706" y="588275"/>
            <a:ext cx="384048" cy="384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6BE242-2F4A-4D50-9B8F-09CB8C9B24C0}"/>
              </a:ext>
            </a:extLst>
          </p:cNvPr>
          <p:cNvSpPr/>
          <p:nvPr userDrawn="1"/>
        </p:nvSpPr>
        <p:spPr>
          <a:xfrm>
            <a:off x="1236400" y="1252050"/>
            <a:ext cx="195803" cy="1958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8068D1-33E5-442B-B98E-61A4FD0D320E}"/>
              </a:ext>
            </a:extLst>
          </p:cNvPr>
          <p:cNvSpPr/>
          <p:nvPr userDrawn="1"/>
        </p:nvSpPr>
        <p:spPr>
          <a:xfrm>
            <a:off x="1237081" y="1697980"/>
            <a:ext cx="195803" cy="19580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1CDB81-EC9B-44A0-9395-971C212E784D}"/>
              </a:ext>
            </a:extLst>
          </p:cNvPr>
          <p:cNvSpPr/>
          <p:nvPr userDrawn="1"/>
        </p:nvSpPr>
        <p:spPr>
          <a:xfrm>
            <a:off x="307133" y="1243582"/>
            <a:ext cx="195803" cy="19580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EFF26D7-1A31-4552-811C-910FFD77F31C}"/>
              </a:ext>
            </a:extLst>
          </p:cNvPr>
          <p:cNvSpPr/>
          <p:nvPr userDrawn="1"/>
        </p:nvSpPr>
        <p:spPr>
          <a:xfrm>
            <a:off x="1091199" y="188245"/>
            <a:ext cx="195803" cy="19580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1A52EE-545E-49B1-B8D5-C4F1FE295863}"/>
              </a:ext>
            </a:extLst>
          </p:cNvPr>
          <p:cNvSpPr/>
          <p:nvPr userDrawn="1"/>
        </p:nvSpPr>
        <p:spPr>
          <a:xfrm>
            <a:off x="307134" y="2827147"/>
            <a:ext cx="195803" cy="19580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F17BC25-6C9A-488C-B3E0-8E8FCF6EBA51}"/>
              </a:ext>
            </a:extLst>
          </p:cNvPr>
          <p:cNvSpPr/>
          <p:nvPr userDrawn="1"/>
        </p:nvSpPr>
        <p:spPr>
          <a:xfrm>
            <a:off x="307132" y="2014759"/>
            <a:ext cx="195803" cy="19580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9DB95A9-B8EF-41C3-94E7-FD55C7C74117}"/>
              </a:ext>
            </a:extLst>
          </p:cNvPr>
          <p:cNvSpPr/>
          <p:nvPr userDrawn="1"/>
        </p:nvSpPr>
        <p:spPr>
          <a:xfrm>
            <a:off x="663683" y="3241290"/>
            <a:ext cx="195803" cy="19580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6553E97-D73A-4C54-B511-418CE1C505F7}"/>
              </a:ext>
            </a:extLst>
          </p:cNvPr>
          <p:cNvSpPr/>
          <p:nvPr userDrawn="1"/>
        </p:nvSpPr>
        <p:spPr>
          <a:xfrm>
            <a:off x="467880" y="2350823"/>
            <a:ext cx="195803" cy="1958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0BBFD46-CFAB-4E20-B168-62AEECD6FBB0}"/>
              </a:ext>
            </a:extLst>
          </p:cNvPr>
          <p:cNvSpPr/>
          <p:nvPr userDrawn="1"/>
        </p:nvSpPr>
        <p:spPr>
          <a:xfrm>
            <a:off x="793679" y="1003182"/>
            <a:ext cx="195803" cy="19580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2DEA074-90A6-4949-BEF0-076FFD9536C3}"/>
              </a:ext>
            </a:extLst>
          </p:cNvPr>
          <p:cNvSpPr/>
          <p:nvPr userDrawn="1"/>
        </p:nvSpPr>
        <p:spPr>
          <a:xfrm>
            <a:off x="1714519" y="272009"/>
            <a:ext cx="195803" cy="1958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E1BA9AD2-2341-46A4-95E4-E4D7BCD74E7F}"/>
              </a:ext>
            </a:extLst>
          </p:cNvPr>
          <p:cNvCxnSpPr>
            <a:cxnSpLocks/>
            <a:stCxn id="16" idx="3"/>
            <a:endCxn id="20" idx="0"/>
          </p:cNvCxnSpPr>
          <p:nvPr userDrawn="1"/>
        </p:nvCxnSpPr>
        <p:spPr>
          <a:xfrm>
            <a:off x="502936" y="1341484"/>
            <a:ext cx="258649" cy="189980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0ACCA85B-88FA-4249-B4E9-BB4F70F743AA}"/>
              </a:ext>
            </a:extLst>
          </p:cNvPr>
          <p:cNvSpPr/>
          <p:nvPr userDrawn="1"/>
        </p:nvSpPr>
        <p:spPr>
          <a:xfrm>
            <a:off x="626021" y="1599918"/>
            <a:ext cx="384048" cy="384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2BC4C22-C015-48EE-82FC-99145EE32076}"/>
              </a:ext>
            </a:extLst>
          </p:cNvPr>
          <p:cNvSpPr/>
          <p:nvPr userDrawn="1"/>
        </p:nvSpPr>
        <p:spPr>
          <a:xfrm>
            <a:off x="134850" y="121474"/>
            <a:ext cx="195803" cy="19580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33680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6842"/>
            <a:ext cx="9053945" cy="1126868"/>
          </a:xfrm>
        </p:spPr>
        <p:txBody>
          <a:bodyPr/>
          <a:lstStyle/>
          <a:p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38200" y="2512405"/>
            <a:ext cx="9053945" cy="3597450"/>
          </a:xfrm>
        </p:spPr>
        <p:txBody>
          <a:bodyPr/>
          <a:lstStyle>
            <a:lvl1pPr>
              <a:lnSpc>
                <a:spcPct val="114000"/>
              </a:lnSpc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191197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591" y="1392063"/>
            <a:ext cx="6796209" cy="121692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6568" y="2909455"/>
            <a:ext cx="6796088" cy="317889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7938"/>
            <a:ext cx="3035300" cy="6842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1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riau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3004" y="5874868"/>
            <a:ext cx="14478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731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riaus pavadinim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943144" y="4727407"/>
            <a:ext cx="1943100" cy="1765468"/>
          </a:xfrm>
          <a:noFill/>
          <a:ln>
            <a:noFill/>
          </a:ln>
        </p:spPr>
        <p:txBody>
          <a:bodyPr anchor="b">
            <a:normAutofit/>
          </a:bodyPr>
          <a:lstStyle>
            <a:lvl1pPr algn="r">
              <a:defRPr sz="9600" b="1">
                <a:solidFill>
                  <a:schemeClr val="tx1"/>
                </a:solidFill>
                <a:latin typeface="GT Walsheim" charset="0"/>
                <a:ea typeface="GT Walsheim" charset="0"/>
                <a:cs typeface="GT Walsheim" charset="0"/>
              </a:defRPr>
            </a:lvl1pPr>
          </a:lstStyle>
          <a:p>
            <a:pPr lvl="0"/>
            <a:r>
              <a:rPr lang="en-US"/>
              <a:t>1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52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riaus pavadinima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2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slideLayout" Target="../slideLayouts/slideLayout48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15787"/>
            <a:ext cx="8929255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76475"/>
            <a:ext cx="8929255" cy="3148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770747" y="6356350"/>
            <a:ext cx="3714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GT Walsheim" charset="0"/>
                <a:ea typeface="GT Walsheim" charset="0"/>
                <a:cs typeface="GT Walsheim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10163004" y="521818"/>
            <a:ext cx="14478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52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6" r:id="rId2"/>
    <p:sldLayoutId id="2147483678" r:id="rId3"/>
    <p:sldLayoutId id="2147483683" r:id="rId4"/>
    <p:sldLayoutId id="2147483709" r:id="rId5"/>
    <p:sldLayoutId id="2147483654" r:id="rId6"/>
    <p:sldLayoutId id="2147483655" r:id="rId7"/>
    <p:sldLayoutId id="2147483680" r:id="rId8"/>
    <p:sldLayoutId id="2147483677" r:id="rId9"/>
    <p:sldLayoutId id="2147483656" r:id="rId10"/>
    <p:sldLayoutId id="2147483658" r:id="rId11"/>
    <p:sldLayoutId id="2147483684" r:id="rId12"/>
    <p:sldLayoutId id="2147483679" r:id="rId13"/>
    <p:sldLayoutId id="2147483685" r:id="rId14"/>
    <p:sldLayoutId id="2147483686" r:id="rId15"/>
    <p:sldLayoutId id="2147483730" r:id="rId16"/>
    <p:sldLayoutId id="2147483731" r:id="rId17"/>
    <p:sldLayoutId id="2147483734" r:id="rId18"/>
    <p:sldLayoutId id="2147483735" r:id="rId19"/>
    <p:sldLayoutId id="2147483659" r:id="rId20"/>
    <p:sldLayoutId id="2147483687" r:id="rId21"/>
    <p:sldLayoutId id="2147483688" r:id="rId22"/>
    <p:sldLayoutId id="2147483682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114000"/>
        </a:lnSpc>
        <a:spcBef>
          <a:spcPts val="0"/>
        </a:spcBef>
        <a:buFont typeface="Arial"/>
        <a:buNone/>
        <a:defRPr sz="2800" kern="1200">
          <a:solidFill>
            <a:schemeClr val="accent3"/>
          </a:solidFill>
          <a:latin typeface="Arial" charset="0"/>
          <a:ea typeface="Arial" charset="0"/>
          <a:cs typeface="Arial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" userDrawn="1">
          <p15:clr>
            <a:srgbClr val="F26B43"/>
          </p15:clr>
        </p15:guide>
        <p15:guide id="2" userDrawn="1">
          <p15:clr>
            <a:srgbClr val="F26B43"/>
          </p15:clr>
        </p15:guide>
        <p15:guide id="3" pos="5768" userDrawn="1">
          <p15:clr>
            <a:srgbClr val="F26B43"/>
          </p15:clr>
        </p15:guide>
        <p15:guide id="4" pos="1912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7680" userDrawn="1">
          <p15:clr>
            <a:srgbClr val="F26B43"/>
          </p15:clr>
        </p15:guide>
        <p15:guide id="7" orient="horz" pos="1434" userDrawn="1">
          <p15:clr>
            <a:srgbClr val="F26B43"/>
          </p15:clr>
        </p15:guide>
        <p15:guide id="8" orient="horz" pos="2886" userDrawn="1">
          <p15:clr>
            <a:srgbClr val="F26B43"/>
          </p15:clr>
        </p15:guide>
        <p15:guide id="9" orient="horz" pos="431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10163004" y="521818"/>
            <a:ext cx="1447800" cy="444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15787"/>
            <a:ext cx="8929255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76475"/>
            <a:ext cx="8929255" cy="3148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770747" y="6356350"/>
            <a:ext cx="3714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GT Walsheim" charset="0"/>
                <a:ea typeface="GT Walsheim" charset="0"/>
                <a:cs typeface="GT Walsheim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819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32" r:id="rId16"/>
    <p:sldLayoutId id="2147483733" r:id="rId17"/>
    <p:sldLayoutId id="2147483736" r:id="rId18"/>
    <p:sldLayoutId id="2147483737" r:id="rId19"/>
    <p:sldLayoutId id="2147483726" r:id="rId20"/>
    <p:sldLayoutId id="2147483727" r:id="rId21"/>
    <p:sldLayoutId id="2147483728" r:id="rId22"/>
    <p:sldLayoutId id="2147483729" r:id="rId23"/>
    <p:sldLayoutId id="2147483738" r:id="rId24"/>
    <p:sldLayoutId id="2147483739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">
          <p15:clr>
            <a:srgbClr val="F26B43"/>
          </p15:clr>
        </p15:guide>
        <p15:guide id="2">
          <p15:clr>
            <a:srgbClr val="F26B43"/>
          </p15:clr>
        </p15:guide>
        <p15:guide id="3" pos="5768">
          <p15:clr>
            <a:srgbClr val="F26B43"/>
          </p15:clr>
        </p15:guide>
        <p15:guide id="4" pos="1912">
          <p15:clr>
            <a:srgbClr val="F26B43"/>
          </p15:clr>
        </p15:guide>
        <p15:guide id="5" pos="3840">
          <p15:clr>
            <a:srgbClr val="F26B43"/>
          </p15:clr>
        </p15:guide>
        <p15:guide id="6" pos="7680">
          <p15:clr>
            <a:srgbClr val="F26B43"/>
          </p15:clr>
        </p15:guide>
        <p15:guide id="7" orient="horz" pos="1434">
          <p15:clr>
            <a:srgbClr val="F26B43"/>
          </p15:clr>
        </p15:guide>
        <p15:guide id="8" orient="horz" pos="2886">
          <p15:clr>
            <a:srgbClr val="F26B43"/>
          </p15:clr>
        </p15:guide>
        <p15:guide id="9" orient="horz" pos="431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hyperlink" Target="http://kc.gf.vu.lt/?page_id=1926" TargetMode="Externa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C2B4E-0930-4EC4-83F7-28B1D5BECC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6284" y="1380068"/>
            <a:ext cx="9526739" cy="2616199"/>
          </a:xfrm>
        </p:spPr>
        <p:txBody>
          <a:bodyPr>
            <a:normAutofit/>
          </a:bodyPr>
          <a:lstStyle/>
          <a:p>
            <a:r>
              <a:rPr lang="lt-LT" sz="4800" b="1" dirty="0">
                <a:effectLst/>
                <a:latin typeface="+mj-lt"/>
                <a:ea typeface="Calibri" panose="020F0502020204030204" pitchFamily="34" charset="0"/>
              </a:rPr>
              <a:t>Geografinių duomenų tvarkymas – eksperimentai ir kūrybiniai iššūkiai</a:t>
            </a:r>
            <a:endParaRPr lang="lt-LT" sz="4800" dirty="0">
              <a:latin typeface="+mj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FE310F-BBDE-4114-AD54-56C08528B2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Vi</a:t>
            </a:r>
            <a:r>
              <a:rPr lang="lt-LT" b="1" dirty="0" err="1">
                <a:solidFill>
                  <a:schemeClr val="accent1">
                    <a:lumMod val="50000"/>
                  </a:schemeClr>
                </a:solidFill>
              </a:rPr>
              <a:t>lniaus</a:t>
            </a:r>
            <a:r>
              <a:rPr lang="lt-LT" b="1" dirty="0">
                <a:solidFill>
                  <a:schemeClr val="accent1">
                    <a:lumMod val="50000"/>
                  </a:schemeClr>
                </a:solidFill>
              </a:rPr>
              <a:t> universiteto edukacinė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lt-LT" b="1" dirty="0">
                <a:solidFill>
                  <a:schemeClr val="accent1">
                    <a:lumMod val="50000"/>
                  </a:schemeClr>
                </a:solidFill>
              </a:rPr>
              <a:t> iniciatyvos „Erdvinės informacijos infrastruktūra – geografija ir IT darniai plėtrai“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rezultat</a:t>
            </a:r>
            <a:r>
              <a:rPr lang="lt-LT" b="1" dirty="0">
                <a:solidFill>
                  <a:schemeClr val="accent1">
                    <a:lumMod val="50000"/>
                  </a:schemeClr>
                </a:solidFill>
              </a:rPr>
              <a:t>ų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pristatymas</a:t>
            </a:r>
            <a:endParaRPr lang="lt-LT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0C149D-3ADB-4494-9845-A997B226D7E2}"/>
              </a:ext>
            </a:extLst>
          </p:cNvPr>
          <p:cNvSpPr txBox="1"/>
          <p:nvPr/>
        </p:nvSpPr>
        <p:spPr>
          <a:xfrm>
            <a:off x="8756619" y="5187040"/>
            <a:ext cx="2629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Dr. Jelena Vaitkevičienė</a:t>
            </a:r>
          </a:p>
        </p:txBody>
      </p:sp>
    </p:spTree>
    <p:extLst>
      <p:ext uri="{BB962C8B-B14F-4D97-AF65-F5344CB8AC3E}">
        <p14:creationId xmlns:p14="http://schemas.microsoft.com/office/powerpoint/2010/main" val="3234054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D595A-8E79-44F3-B109-DCCE9DC6D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372" y="538806"/>
            <a:ext cx="8929255" cy="1325563"/>
          </a:xfrm>
        </p:spPr>
        <p:txBody>
          <a:bodyPr/>
          <a:lstStyle/>
          <a:p>
            <a:r>
              <a:rPr lang="lt-LT" dirty="0"/>
              <a:t>Tęstinumas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2E4AD-7005-4ADC-A305-22630DA3D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012" y="2667000"/>
            <a:ext cx="9728011" cy="31636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2400" dirty="0"/>
              <a:t>Ateities planai</a:t>
            </a:r>
          </a:p>
          <a:p>
            <a:r>
              <a:rPr lang="lt-LT" sz="2400" dirty="0"/>
              <a:t>Naujas studijų dalykas „Žemėlapių kūrimas su GIS“</a:t>
            </a:r>
          </a:p>
          <a:p>
            <a:r>
              <a:rPr lang="lt-LT" sz="2400" dirty="0"/>
              <a:t>Naujas BUS modulis</a:t>
            </a:r>
          </a:p>
          <a:p>
            <a:r>
              <a:rPr lang="lt-LT" sz="2400" dirty="0"/>
              <a:t>VMA kursų kasmetinis naujinimas </a:t>
            </a:r>
          </a:p>
        </p:txBody>
      </p:sp>
    </p:spTree>
    <p:extLst>
      <p:ext uri="{BB962C8B-B14F-4D97-AF65-F5344CB8AC3E}">
        <p14:creationId xmlns:p14="http://schemas.microsoft.com/office/powerpoint/2010/main" val="120735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9B9F33B-F0CC-4410-85D0-1B957DF435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8C1876-48DD-4B1C-81AC-004BB6E8E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>
            <a:normAutofit/>
          </a:bodyPr>
          <a:lstStyle/>
          <a:p>
            <a:r>
              <a:rPr lang="lt-LT" dirty="0"/>
              <a:t>AČIŪ</a:t>
            </a:r>
            <a:r>
              <a:rPr lang="en-US" dirty="0"/>
              <a:t>!</a:t>
            </a:r>
            <a:endParaRPr lang="lt-LT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5CB1B7E-4B0B-4E99-9560-9667270DA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7DE77-A6DB-4952-95D1-152AB3A89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/>
              <a:t>Vilniaus universitetui  </a:t>
            </a:r>
            <a:r>
              <a:rPr lang="en-US" dirty="0"/>
              <a:t>– </a:t>
            </a:r>
            <a:r>
              <a:rPr lang="lt-LT" dirty="0"/>
              <a:t>už edukacinės iniciatyvos finansavimą</a:t>
            </a:r>
          </a:p>
          <a:p>
            <a:pPr marL="0" indent="0">
              <a:buNone/>
            </a:pPr>
            <a:r>
              <a:rPr lang="lt-LT"/>
              <a:t>Dėstytojams ir studentams </a:t>
            </a:r>
            <a:r>
              <a:rPr lang="lt-LT" dirty="0"/>
              <a:t>– už įsitraukimą ir pagalbą tobulinant</a:t>
            </a:r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0631" y="2700688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D46785-882E-3940-79C9-CB3D79D777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41" r="26938"/>
          <a:stretch/>
        </p:blipFill>
        <p:spPr>
          <a:xfrm>
            <a:off x="8219558" y="852372"/>
            <a:ext cx="3500173" cy="350017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196DE3D2-178D-4017-842D-87C88CE92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3881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55865" y="1026771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C5808665-2465-2C96-8792-3FE791237C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714" r="-1" b="-1"/>
          <a:stretch/>
        </p:blipFill>
        <p:spPr>
          <a:xfrm>
            <a:off x="6723881" y="4685200"/>
            <a:ext cx="2733741" cy="2172801"/>
          </a:xfrm>
          <a:custGeom>
            <a:avLst/>
            <a:gdLst/>
            <a:ahLst/>
            <a:cxnLst/>
            <a:rect l="l" t="t" r="r" b="b"/>
            <a:pathLst>
              <a:path w="2733741" h="2172801">
                <a:moveTo>
                  <a:pt x="1366871" y="0"/>
                </a:moveTo>
                <a:cubicBezTo>
                  <a:pt x="2121772" y="0"/>
                  <a:pt x="2733741" y="595368"/>
                  <a:pt x="2733741" y="1329791"/>
                </a:cubicBezTo>
                <a:cubicBezTo>
                  <a:pt x="2733741" y="1605200"/>
                  <a:pt x="2647683" y="1861054"/>
                  <a:pt x="2500301" y="2073290"/>
                </a:cubicBezTo>
                <a:lnTo>
                  <a:pt x="2423813" y="2172801"/>
                </a:lnTo>
                <a:lnTo>
                  <a:pt x="309928" y="2172801"/>
                </a:lnTo>
                <a:lnTo>
                  <a:pt x="233440" y="2073290"/>
                </a:lnTo>
                <a:cubicBezTo>
                  <a:pt x="86058" y="1861054"/>
                  <a:pt x="0" y="1605200"/>
                  <a:pt x="0" y="1329791"/>
                </a:cubicBezTo>
                <a:cubicBezTo>
                  <a:pt x="0" y="595368"/>
                  <a:pt x="611969" y="0"/>
                  <a:pt x="1366871" y="0"/>
                </a:cubicBezTo>
                <a:close/>
              </a:path>
            </a:pathLst>
          </a:custGeom>
        </p:spPr>
      </p:pic>
      <p:sp>
        <p:nvSpPr>
          <p:cNvPr id="33" name="Arc 32">
            <a:extLst>
              <a:ext uri="{FF2B5EF4-FFF2-40B4-BE49-F238E27FC236}">
                <a16:creationId xmlns:a16="http://schemas.microsoft.com/office/drawing/2014/main" id="{034ACCCC-54D4-4F78-9B85-4A34FEBAA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54998">
            <a:off x="6055857" y="4209253"/>
            <a:ext cx="3868217" cy="3868217"/>
          </a:xfrm>
          <a:prstGeom prst="arc">
            <a:avLst>
              <a:gd name="adj1" fmla="val 16200000"/>
              <a:gd name="adj2" fmla="val 20479261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2413CFE-8B8A-45C9-B7BA-CF49986D4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02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5DC8A-C8A2-4BC4-9856-C349BC66C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597800"/>
            <a:ext cx="8929255" cy="1325563"/>
          </a:xfrm>
        </p:spPr>
        <p:txBody>
          <a:bodyPr/>
          <a:lstStyle/>
          <a:p>
            <a:r>
              <a:rPr lang="en-US" dirty="0" err="1"/>
              <a:t>Tikslas</a:t>
            </a:r>
            <a:endParaRPr lang="lt-L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83E66-A042-4DDD-9959-357C49D34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0371" y="2172149"/>
            <a:ext cx="10499709" cy="350520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t-LT" sz="24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Iniciatyva buvo numatyta papildyti vykdomos studijų programos </a:t>
            </a:r>
            <a:r>
              <a:rPr lang="lt-LT" sz="2400" i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Kartografija ir GIS</a:t>
            </a:r>
            <a:r>
              <a:rPr lang="lt-LT" sz="24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(bakalauro) kursų </a:t>
            </a:r>
            <a:r>
              <a:rPr lang="lt-LT" sz="2400" dirty="0">
                <a:effectLst/>
                <a:latin typeface="+mj-lt"/>
                <a:ea typeface="Calibri" panose="020F0502020204030204" pitchFamily="34" charset="0"/>
              </a:rPr>
              <a:t>turinį, iš esmės atnaujinant ir susisteminant kursų „Geografinių duomenų redagavimas“  bei „Kartografinė generalizacija“ metodinę medžiagą bei parengiant naujus  kūrybinių, įtraukiančių užduočių paketus abiems kursams.</a:t>
            </a:r>
            <a:r>
              <a:rPr lang="lt-LT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Pasiekti </a:t>
            </a:r>
            <a:r>
              <a:rPr lang="lt-LT" dirty="0">
                <a:solidFill>
                  <a:schemeClr val="accent1">
                    <a:lumMod val="50000"/>
                  </a:schemeClr>
                </a:solidFill>
              </a:rPr>
              <a:t>didesnio studentų pasitenkinimo studijomis bei geresnių gebėjimų savarankiškai priimti sprendimus.</a:t>
            </a:r>
          </a:p>
        </p:txBody>
      </p:sp>
    </p:spTree>
    <p:extLst>
      <p:ext uri="{BB962C8B-B14F-4D97-AF65-F5344CB8AC3E}">
        <p14:creationId xmlns:p14="http://schemas.microsoft.com/office/powerpoint/2010/main" val="3549079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5DC8A-C8A2-4BC4-9856-C349BC66C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597800"/>
            <a:ext cx="8929255" cy="1325563"/>
          </a:xfrm>
        </p:spPr>
        <p:txBody>
          <a:bodyPr/>
          <a:lstStyle/>
          <a:p>
            <a:r>
              <a:rPr lang="lt-LT" dirty="0"/>
              <a:t>Virtuali mokymo aplinka Moodle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83E66-A042-4DDD-9959-357C49D34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0371" y="2172149"/>
            <a:ext cx="10499709" cy="350520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t-LT" sz="2400" dirty="0"/>
              <a:t>MOODLE (angl.  </a:t>
            </a:r>
            <a:r>
              <a:rPr lang="lt-LT" sz="2400" i="1" dirty="0"/>
              <a:t>Modular Object Orientiered Dynamic Learning Environment</a:t>
            </a:r>
            <a:r>
              <a:rPr lang="lt-LT" sz="2400" dirty="0"/>
              <a:t>) – tai lanksti atvirojo kodo mokymosi valdymo sistema, dar žinoma kaip virtualioji mokymosi aplinka (trumpiau VMA MOODLE) turinti  mokymosi medžiagos projektavimo įrankius, interaktyviosios sąveikos priemones; (a)sinchroninio bendravimo ir bendradarbiavimo priemones bei turinio, naudotojų ir aplinkos administravimo įrankius.</a:t>
            </a:r>
            <a:r>
              <a:rPr lang="lt-LT" dirty="0">
                <a:solidFill>
                  <a:schemeClr val="accent1">
                    <a:lumMod val="50000"/>
                  </a:schemeClr>
                </a:solidFill>
              </a:rPr>
              <a:t>didesnio studentų pasitenkinimo studijomis bei geresnių gebėjimų savarankiškai priimti sprendimus.</a:t>
            </a:r>
          </a:p>
        </p:txBody>
      </p:sp>
    </p:spTree>
    <p:extLst>
      <p:ext uri="{BB962C8B-B14F-4D97-AF65-F5344CB8AC3E}">
        <p14:creationId xmlns:p14="http://schemas.microsoft.com/office/powerpoint/2010/main" val="1437008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5DC8A-C8A2-4BC4-9856-C349BC66C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7436" y="566454"/>
            <a:ext cx="10018713" cy="1043491"/>
          </a:xfrm>
        </p:spPr>
        <p:txBody>
          <a:bodyPr/>
          <a:lstStyle/>
          <a:p>
            <a:r>
              <a:rPr lang="en-US" dirty="0" err="1"/>
              <a:t>Pagrindiniai</a:t>
            </a:r>
            <a:r>
              <a:rPr lang="en-US" dirty="0"/>
              <a:t> a</a:t>
            </a:r>
            <a:r>
              <a:rPr lang="lt-LT" dirty="0" err="1"/>
              <a:t>kcentai</a:t>
            </a:r>
            <a:endParaRPr lang="lt-L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83E66-A042-4DDD-9959-357C49D34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7436" y="1818042"/>
            <a:ext cx="10434918" cy="4849010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lt-LT" sz="24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Studentų </a:t>
            </a:r>
            <a:r>
              <a:rPr lang="lt-LT" sz="2400" b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sudominimas</a:t>
            </a:r>
            <a:r>
              <a:rPr lang="lt-LT" sz="24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lt-LT" sz="24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Studentų </a:t>
            </a:r>
            <a:r>
              <a:rPr lang="lt-LT" sz="2400" b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pasitikėjimo didinimas</a:t>
            </a:r>
            <a:r>
              <a:rPr lang="lt-LT" sz="24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lt-LT" sz="24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Studentų </a:t>
            </a:r>
            <a:r>
              <a:rPr lang="lt-LT" sz="2400" b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įtraukimas ir kūrybiškumo skatinimas</a:t>
            </a:r>
            <a:r>
              <a:rPr lang="lt-LT" sz="24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lt-LT" sz="24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Studentų </a:t>
            </a:r>
            <a:r>
              <a:rPr lang="lt-LT" sz="2400" b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atsakomybės didinimas</a:t>
            </a:r>
            <a:r>
              <a:rPr lang="lt-LT" sz="24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lt-LT" sz="2400" b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Užduočių pritaikymas studijoms nuotoliniu būdu</a:t>
            </a:r>
            <a:r>
              <a:rPr lang="lt-LT" sz="24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54060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5DC8A-C8A2-4BC4-9856-C349BC66C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439" y="617464"/>
            <a:ext cx="8929255" cy="1325563"/>
          </a:xfrm>
        </p:spPr>
        <p:txBody>
          <a:bodyPr/>
          <a:lstStyle/>
          <a:p>
            <a:r>
              <a:rPr lang="lt-LT" dirty="0"/>
              <a:t>Faktai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83E66-A042-4DDD-9959-357C49D34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6527" y="2205316"/>
            <a:ext cx="10262795" cy="4496698"/>
          </a:xfrm>
        </p:spPr>
        <p:txBody>
          <a:bodyPr>
            <a:normAutofit/>
          </a:bodyPr>
          <a:lstStyle/>
          <a:p>
            <a:pPr fontAlgn="base"/>
            <a:r>
              <a:rPr lang="lt-LT" sz="2400" dirty="0"/>
              <a:t>Vykdyta 2022-09-01–2023-08-31</a:t>
            </a:r>
          </a:p>
          <a:p>
            <a:pPr fontAlgn="base"/>
            <a:r>
              <a:rPr lang="lt-LT" sz="2400" dirty="0"/>
              <a:t>Išbandyta 2022 m. rudens ir 2023 m . pavasario semestrais dėstytų kursų metu</a:t>
            </a:r>
          </a:p>
          <a:p>
            <a:pPr fontAlgn="base"/>
            <a:r>
              <a:rPr lang="lt-LT" sz="2400" dirty="0"/>
              <a:t>Iniciatyvoje dalyvavusių studentų skaičius: 20 </a:t>
            </a:r>
          </a:p>
          <a:p>
            <a:pPr fontAlgn="base"/>
            <a:r>
              <a:rPr lang="en-US" sz="2400" dirty="0" err="1"/>
              <a:t>Tikslin</a:t>
            </a:r>
            <a:r>
              <a:rPr lang="lt-LT" sz="2400" dirty="0"/>
              <a:t>ė</a:t>
            </a:r>
            <a:r>
              <a:rPr lang="en-US" sz="2400" dirty="0"/>
              <a:t>s </a:t>
            </a:r>
            <a:r>
              <a:rPr lang="lt-LT" sz="2400" dirty="0"/>
              <a:t>studijų </a:t>
            </a:r>
            <a:r>
              <a:rPr lang="en-US" sz="2400" dirty="0" err="1"/>
              <a:t>programos</a:t>
            </a:r>
            <a:r>
              <a:rPr lang="lt-LT" sz="2400" dirty="0"/>
              <a:t>: Kartografijos ir GIS bakalauro studijų programa</a:t>
            </a:r>
          </a:p>
          <a:p>
            <a:pPr fontAlgn="base"/>
            <a:r>
              <a:rPr lang="lt-LT" sz="2400" dirty="0"/>
              <a:t>Sukurti dviejų studijų dalykų „Geografinių duomenų redagavimas“ ir „Kartografinė generalizacija“ virtualūs mokymo kursai VMA aplinkoje</a:t>
            </a:r>
          </a:p>
        </p:txBody>
      </p:sp>
    </p:spTree>
    <p:extLst>
      <p:ext uri="{BB962C8B-B14F-4D97-AF65-F5344CB8AC3E}">
        <p14:creationId xmlns:p14="http://schemas.microsoft.com/office/powerpoint/2010/main" val="1932265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4379A-73B7-4F9A-94CC-C91827452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3103" y="526276"/>
            <a:ext cx="9171039" cy="1325563"/>
          </a:xfrm>
        </p:spPr>
        <p:txBody>
          <a:bodyPr/>
          <a:lstStyle/>
          <a:p>
            <a:pPr fontAlgn="base"/>
            <a:r>
              <a:rPr lang="lt-LT" dirty="0"/>
              <a:t>Virtualaus kurso (GDR) medžiaga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126FBEC0-9534-4A85-8615-03FF0E0F6DFD}"/>
              </a:ext>
            </a:extLst>
          </p:cNvPr>
          <p:cNvSpPr/>
          <p:nvPr/>
        </p:nvSpPr>
        <p:spPr>
          <a:xfrm rot="16200000">
            <a:off x="7139252" y="4141033"/>
            <a:ext cx="1547445" cy="575504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38F54A7-3ED7-48A1-9598-64AE36B871C6}"/>
              </a:ext>
            </a:extLst>
          </p:cNvPr>
          <p:cNvSpPr/>
          <p:nvPr/>
        </p:nvSpPr>
        <p:spPr>
          <a:xfrm>
            <a:off x="11306286" y="387799"/>
            <a:ext cx="750771" cy="7507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lt-LT" sz="40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6AACE4-7C4D-D231-FA3B-32485888D930}"/>
              </a:ext>
            </a:extLst>
          </p:cNvPr>
          <p:cNvSpPr txBox="1"/>
          <p:nvPr/>
        </p:nvSpPr>
        <p:spPr>
          <a:xfrm>
            <a:off x="1814052" y="1312145"/>
            <a:ext cx="62238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lt-LT" sz="2400" dirty="0"/>
              <a:t>Apibrėžimai</a:t>
            </a:r>
          </a:p>
          <a:p>
            <a:pPr fontAlgn="base">
              <a:spcAft>
                <a:spcPts val="0"/>
              </a:spcAft>
            </a:pPr>
            <a:r>
              <a:rPr lang="lt-LT" sz="2400" dirty="0"/>
              <a:t>Pavyzdžiai</a:t>
            </a:r>
          </a:p>
          <a:p>
            <a:pPr fontAlgn="base">
              <a:spcAft>
                <a:spcPts val="0"/>
              </a:spcAft>
            </a:pPr>
            <a:r>
              <a:rPr lang="lt-LT" sz="2400" dirty="0"/>
              <a:t>Interneto nuorodos</a:t>
            </a:r>
          </a:p>
          <a:p>
            <a:pPr fontAlgn="base"/>
            <a:r>
              <a:rPr lang="lt-LT" sz="2400" dirty="0"/>
              <a:t>Savarankiško darbo užduotys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6C2C27-A50B-EB8D-FB35-EADCACB12D8C}"/>
              </a:ext>
            </a:extLst>
          </p:cNvPr>
          <p:cNvSpPr txBox="1"/>
          <p:nvPr/>
        </p:nvSpPr>
        <p:spPr>
          <a:xfrm>
            <a:off x="6308622" y="2557012"/>
            <a:ext cx="6010134" cy="38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lt-LT" sz="1800" u="sng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https://2022.emokymai.vu.lt/course/view.php?id=21593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36E8656-C0E4-99D8-778A-204F9915D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2959" y="3126658"/>
            <a:ext cx="6514098" cy="36214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1AAC8F2-F805-E28D-A0DC-11C53EDEB6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1609" y="3274741"/>
            <a:ext cx="4526585" cy="1409920"/>
          </a:xfrm>
          <a:prstGeom prst="rect">
            <a:avLst/>
          </a:prstGeom>
        </p:spPr>
      </p:pic>
      <p:sp>
        <p:nvSpPr>
          <p:cNvPr id="18" name="Rectangle 1">
            <a:extLst>
              <a:ext uri="{FF2B5EF4-FFF2-40B4-BE49-F238E27FC236}">
                <a16:creationId xmlns:a16="http://schemas.microsoft.com/office/drawing/2014/main" id="{0B3F0A1F-011E-216E-EC88-5C2380CE11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79483" y="3504590"/>
            <a:ext cx="5044569" cy="458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lt-LT" dirty="0"/>
              <a:t>1. Erdvinių duomenų, informacijos samprata, terminai ir apibrėžimai</a:t>
            </a:r>
          </a:p>
          <a:p>
            <a:r>
              <a:rPr lang="lt-LT" dirty="0"/>
              <a:t>2. Duomenų šaltiniai</a:t>
            </a:r>
          </a:p>
          <a:p>
            <a:r>
              <a:rPr lang="lt-LT" altLang="lt-LT" dirty="0"/>
              <a:t>3. </a:t>
            </a:r>
            <a:r>
              <a:rPr lang="lt-LT" dirty="0"/>
              <a:t>Geografinių duomenų tipai</a:t>
            </a:r>
          </a:p>
          <a:p>
            <a:r>
              <a:rPr lang="lt-LT" dirty="0"/>
              <a:t>4. Erdvinių duomenų saugojimas</a:t>
            </a:r>
          </a:p>
          <a:p>
            <a:r>
              <a:rPr lang="lt-LT" dirty="0"/>
              <a:t>5. Duomenų redagavimas</a:t>
            </a:r>
          </a:p>
          <a:p>
            <a:r>
              <a:rPr lang="lt-LT" dirty="0"/>
              <a:t>6. Duomenų kontrolė bei redagavimo proceso paspartinimas</a:t>
            </a:r>
          </a:p>
          <a:p>
            <a:r>
              <a:rPr lang="lt-LT" dirty="0"/>
              <a:t>7. Geografinių duomenų kokybė</a:t>
            </a:r>
          </a:p>
          <a:p>
            <a:r>
              <a:rPr lang="lt-LT" dirty="0"/>
              <a:t>8. 3D redagavimas-nuo ko pradėti</a:t>
            </a:r>
          </a:p>
          <a:p>
            <a:endParaRPr lang="lt-LT" dirty="0"/>
          </a:p>
          <a:p>
            <a:endParaRPr lang="lt-LT" dirty="0"/>
          </a:p>
          <a:p>
            <a:endParaRPr lang="lt-LT" dirty="0"/>
          </a:p>
          <a:p>
            <a:endParaRPr lang="lt-LT" dirty="0"/>
          </a:p>
          <a:p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816607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4379A-73B7-4F9A-94CC-C91827452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3103" y="526276"/>
            <a:ext cx="8929255" cy="1325563"/>
          </a:xfrm>
        </p:spPr>
        <p:txBody>
          <a:bodyPr/>
          <a:lstStyle/>
          <a:p>
            <a:pPr fontAlgn="base"/>
            <a:r>
              <a:rPr lang="lt-LT" dirty="0"/>
              <a:t>Virtualaus kurso (KG) medžiaga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61D38EC-8D2A-463A-AF36-CDE563D1966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37628" y="4362948"/>
            <a:ext cx="5522033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609600" algn="l"/>
                <a:tab pos="5940425" algn="r"/>
              </a:tabLst>
            </a:pPr>
            <a:r>
              <a:rPr lang="lt-LT" dirty="0"/>
              <a:t>1. Generalizacijos terminai ir apibrėžimai</a:t>
            </a:r>
          </a:p>
          <a:p>
            <a:r>
              <a:rPr lang="lt-LT" dirty="0"/>
              <a:t>2. Erdvinių objektų generalizacijos rūšys</a:t>
            </a:r>
          </a:p>
          <a:p>
            <a:r>
              <a:rPr lang="lt-LT" altLang="lt-LT" dirty="0"/>
              <a:t>3. </a:t>
            </a:r>
            <a:r>
              <a:rPr lang="lt-LT" dirty="0"/>
              <a:t>Generalizacijos metodai</a:t>
            </a:r>
          </a:p>
          <a:p>
            <a:r>
              <a:rPr lang="lt-LT" dirty="0"/>
              <a:t>4. Žinios generalizacijos procese</a:t>
            </a:r>
          </a:p>
          <a:p>
            <a:r>
              <a:rPr lang="lt-LT" dirty="0"/>
              <a:t>5. Automatizuoto generalizavimo įrankiai</a:t>
            </a:r>
          </a:p>
          <a:p>
            <a:endParaRPr lang="lt-LT" dirty="0"/>
          </a:p>
          <a:p>
            <a:endParaRPr lang="lt-LT" dirty="0"/>
          </a:p>
          <a:p>
            <a:endParaRPr lang="lt-LT" dirty="0"/>
          </a:p>
          <a:p>
            <a:endParaRPr lang="lt-LT" dirty="0"/>
          </a:p>
          <a:p>
            <a:endParaRPr lang="lt-LT" dirty="0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126FBEC0-9534-4A85-8615-03FF0E0F6DFD}"/>
              </a:ext>
            </a:extLst>
          </p:cNvPr>
          <p:cNvSpPr/>
          <p:nvPr/>
        </p:nvSpPr>
        <p:spPr>
          <a:xfrm rot="16200000">
            <a:off x="7139252" y="4141033"/>
            <a:ext cx="1547445" cy="575504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38F54A7-3ED7-48A1-9598-64AE36B871C6}"/>
              </a:ext>
            </a:extLst>
          </p:cNvPr>
          <p:cNvSpPr/>
          <p:nvPr/>
        </p:nvSpPr>
        <p:spPr>
          <a:xfrm>
            <a:off x="11306286" y="387799"/>
            <a:ext cx="750771" cy="7507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lt-LT" sz="40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6AACE4-7C4D-D231-FA3B-32485888D930}"/>
              </a:ext>
            </a:extLst>
          </p:cNvPr>
          <p:cNvSpPr txBox="1"/>
          <p:nvPr/>
        </p:nvSpPr>
        <p:spPr>
          <a:xfrm>
            <a:off x="1814052" y="1312145"/>
            <a:ext cx="62238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lt-LT" sz="2400" dirty="0"/>
              <a:t>Apibrėžimai</a:t>
            </a:r>
          </a:p>
          <a:p>
            <a:pPr fontAlgn="base">
              <a:spcAft>
                <a:spcPts val="0"/>
              </a:spcAft>
            </a:pPr>
            <a:r>
              <a:rPr lang="lt-LT" sz="2400" dirty="0"/>
              <a:t>Pavyzdžiai</a:t>
            </a:r>
          </a:p>
          <a:p>
            <a:pPr fontAlgn="base">
              <a:spcAft>
                <a:spcPts val="0"/>
              </a:spcAft>
            </a:pPr>
            <a:r>
              <a:rPr lang="lt-LT" sz="2400" dirty="0"/>
              <a:t>Interneto nuorodos</a:t>
            </a:r>
          </a:p>
          <a:p>
            <a:pPr fontAlgn="base"/>
            <a:r>
              <a:rPr lang="lt-LT" sz="2400" dirty="0"/>
              <a:t>Savarankiško darbo užduotys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6C2C27-A50B-EB8D-FB35-EADCACB12D8C}"/>
              </a:ext>
            </a:extLst>
          </p:cNvPr>
          <p:cNvSpPr txBox="1"/>
          <p:nvPr/>
        </p:nvSpPr>
        <p:spPr>
          <a:xfrm>
            <a:off x="6340047" y="2723570"/>
            <a:ext cx="6010134" cy="38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lt-LT" sz="1800" u="sng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https://2022.emokymai.vu.lt/course/view.php?id=12848</a:t>
            </a:r>
            <a:endParaRPr lang="lt-LT" sz="18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1993D9B-3FA6-174B-2F74-E41CB9533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7325" y="3215610"/>
            <a:ext cx="5629732" cy="354084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F637D8-E40E-4BB3-D9E4-122E9E9705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4721" y="3340334"/>
            <a:ext cx="457200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727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CDD20-DF9B-4D73-8C26-027E69F2D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041" y="588948"/>
            <a:ext cx="8929255" cy="1325563"/>
          </a:xfrm>
        </p:spPr>
        <p:txBody>
          <a:bodyPr/>
          <a:lstStyle/>
          <a:p>
            <a:r>
              <a:rPr lang="lt-LT" dirty="0"/>
              <a:t>Mokymosi ištekliai</a:t>
            </a:r>
            <a:endParaRPr lang="lt-LT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7B8BA-71AB-4AD3-8029-F5EEFF7F2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0701" y="3325663"/>
            <a:ext cx="5274345" cy="2532335"/>
          </a:xfrm>
        </p:spPr>
        <p:txBody>
          <a:bodyPr/>
          <a:lstStyle/>
          <a:p>
            <a:pPr marL="0" indent="0" algn="ctr">
              <a:buNone/>
            </a:pPr>
            <a:r>
              <a:rPr lang="lt-LT" dirty="0">
                <a:solidFill>
                  <a:schemeClr val="accent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Erdvinės informacijos infrastruktūra – 2022 m. VU edukacinė iniciatyva | Kartografijos ir </a:t>
            </a:r>
            <a:r>
              <a:rPr lang="lt-LT" dirty="0" err="1">
                <a:solidFill>
                  <a:schemeClr val="accent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geoinformatikos</a:t>
            </a:r>
            <a:r>
              <a:rPr lang="lt-LT" dirty="0">
                <a:solidFill>
                  <a:schemeClr val="accent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katedra</a:t>
            </a:r>
            <a:endParaRPr lang="lt-LT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DBFA093F-CAB4-4D64-9DAB-F1C8E9BFC5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669" y="5179356"/>
            <a:ext cx="1223952" cy="992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468AC2F-CE12-BF4A-0B04-0FAA3B513F75}"/>
              </a:ext>
            </a:extLst>
          </p:cNvPr>
          <p:cNvGrpSpPr/>
          <p:nvPr/>
        </p:nvGrpSpPr>
        <p:grpSpPr>
          <a:xfrm>
            <a:off x="2186576" y="4859879"/>
            <a:ext cx="1845056" cy="1583767"/>
            <a:chOff x="1566265" y="3308178"/>
            <a:chExt cx="1845056" cy="1583767"/>
          </a:xfrm>
          <a:solidFill>
            <a:srgbClr val="00B0F0"/>
          </a:solidFill>
        </p:grpSpPr>
        <p:sp>
          <p:nvSpPr>
            <p:cNvPr id="19" name="Hexagon 18">
              <a:extLst>
                <a:ext uri="{FF2B5EF4-FFF2-40B4-BE49-F238E27FC236}">
                  <a16:creationId xmlns:a16="http://schemas.microsoft.com/office/drawing/2014/main" id="{D3DDDA3C-40D9-0F2D-44CC-2F8E1805F2D9}"/>
                </a:ext>
              </a:extLst>
            </p:cNvPr>
            <p:cNvSpPr/>
            <p:nvPr/>
          </p:nvSpPr>
          <p:spPr>
            <a:xfrm>
              <a:off x="1566265" y="3308178"/>
              <a:ext cx="1845056" cy="1583767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lt-LT"/>
            </a:p>
          </p:txBody>
        </p:sp>
        <p:sp>
          <p:nvSpPr>
            <p:cNvPr id="20" name="Hexagon 4">
              <a:extLst>
                <a:ext uri="{FF2B5EF4-FFF2-40B4-BE49-F238E27FC236}">
                  <a16:creationId xmlns:a16="http://schemas.microsoft.com/office/drawing/2014/main" id="{43B77CF7-CFA6-4B4E-E31B-C33253D9D8DA}"/>
                </a:ext>
              </a:extLst>
            </p:cNvPr>
            <p:cNvSpPr txBox="1"/>
            <p:nvPr/>
          </p:nvSpPr>
          <p:spPr>
            <a:xfrm>
              <a:off x="1852000" y="3553449"/>
              <a:ext cx="1273586" cy="109322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0320" rIns="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t-LT" sz="1600" kern="1200" dirty="0"/>
                <a:t>Byla (dokumentas)</a:t>
              </a:r>
            </a:p>
          </p:txBody>
        </p:sp>
      </p:grpSp>
      <p:sp>
        <p:nvSpPr>
          <p:cNvPr id="5" name="Hexagon 4">
            <a:extLst>
              <a:ext uri="{FF2B5EF4-FFF2-40B4-BE49-F238E27FC236}">
                <a16:creationId xmlns:a16="http://schemas.microsoft.com/office/drawing/2014/main" id="{600E8407-AB00-BFB0-1B6B-8C34743D6B14}"/>
              </a:ext>
            </a:extLst>
          </p:cNvPr>
          <p:cNvSpPr/>
          <p:nvPr/>
        </p:nvSpPr>
        <p:spPr>
          <a:xfrm>
            <a:off x="620311" y="3998972"/>
            <a:ext cx="1845056" cy="1583767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4"/>
            <a:srcRect/>
            <a:stretch>
              <a:fillRect l="-11000" r="-11000"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lt-LT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B8A31F7-7182-424D-E998-870CE8998939}"/>
              </a:ext>
            </a:extLst>
          </p:cNvPr>
          <p:cNvGrpSpPr/>
          <p:nvPr/>
        </p:nvGrpSpPr>
        <p:grpSpPr>
          <a:xfrm>
            <a:off x="3751216" y="3986840"/>
            <a:ext cx="1845056" cy="1583767"/>
            <a:chOff x="3130905" y="2435139"/>
            <a:chExt cx="1845056" cy="1583767"/>
          </a:xfrm>
          <a:solidFill>
            <a:srgbClr val="00B0F0"/>
          </a:solidFill>
        </p:grpSpPr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271645DE-DB7C-D68A-AD56-D36BC6C8A765}"/>
                </a:ext>
              </a:extLst>
            </p:cNvPr>
            <p:cNvSpPr/>
            <p:nvPr/>
          </p:nvSpPr>
          <p:spPr>
            <a:xfrm>
              <a:off x="3130905" y="2435139"/>
              <a:ext cx="1845056" cy="1583767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lt-LT"/>
            </a:p>
          </p:txBody>
        </p:sp>
        <p:sp>
          <p:nvSpPr>
            <p:cNvPr id="18" name="Hexagon 7">
              <a:extLst>
                <a:ext uri="{FF2B5EF4-FFF2-40B4-BE49-F238E27FC236}">
                  <a16:creationId xmlns:a16="http://schemas.microsoft.com/office/drawing/2014/main" id="{7DFB9FBC-4FAC-99CB-4A17-FDA146D65142}"/>
                </a:ext>
              </a:extLst>
            </p:cNvPr>
            <p:cNvSpPr txBox="1"/>
            <p:nvPr/>
          </p:nvSpPr>
          <p:spPr>
            <a:xfrm>
              <a:off x="3416640" y="2680410"/>
              <a:ext cx="1273586" cy="109322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0320" rIns="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t-LT" sz="1600" kern="1200" dirty="0"/>
                <a:t>Direktorija (aplankas)</a:t>
              </a:r>
            </a:p>
          </p:txBody>
        </p:sp>
      </p:grpSp>
      <p:sp>
        <p:nvSpPr>
          <p:cNvPr id="8" name="Hexagon 7">
            <a:extLst>
              <a:ext uri="{FF2B5EF4-FFF2-40B4-BE49-F238E27FC236}">
                <a16:creationId xmlns:a16="http://schemas.microsoft.com/office/drawing/2014/main" id="{34AE4910-79CC-EEE0-DF8C-268A6983C83E}"/>
              </a:ext>
            </a:extLst>
          </p:cNvPr>
          <p:cNvSpPr/>
          <p:nvPr/>
        </p:nvSpPr>
        <p:spPr>
          <a:xfrm>
            <a:off x="5323984" y="4886859"/>
            <a:ext cx="1845056" cy="1583767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5"/>
            <a:srcRect/>
            <a:stretch>
              <a:fillRect l="-6000" r="-6000"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lt-LT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6D6E364-FBF2-D71B-96B3-7A615ABCA48F}"/>
              </a:ext>
            </a:extLst>
          </p:cNvPr>
          <p:cNvGrpSpPr/>
          <p:nvPr/>
        </p:nvGrpSpPr>
        <p:grpSpPr>
          <a:xfrm>
            <a:off x="2186576" y="3133463"/>
            <a:ext cx="1845056" cy="1583767"/>
            <a:chOff x="1566265" y="1581762"/>
            <a:chExt cx="1845056" cy="1583767"/>
          </a:xfrm>
          <a:solidFill>
            <a:srgbClr val="00B0F0"/>
          </a:solidFill>
        </p:grpSpPr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63AC23F6-51BE-22B9-92FB-0A5275CB7BD3}"/>
                </a:ext>
              </a:extLst>
            </p:cNvPr>
            <p:cNvSpPr/>
            <p:nvPr/>
          </p:nvSpPr>
          <p:spPr>
            <a:xfrm>
              <a:off x="1566265" y="1581762"/>
              <a:ext cx="1845056" cy="1583767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lt-LT"/>
            </a:p>
          </p:txBody>
        </p:sp>
        <p:sp>
          <p:nvSpPr>
            <p:cNvPr id="16" name="Hexagon 10">
              <a:extLst>
                <a:ext uri="{FF2B5EF4-FFF2-40B4-BE49-F238E27FC236}">
                  <a16:creationId xmlns:a16="http://schemas.microsoft.com/office/drawing/2014/main" id="{496A2271-1C7C-3256-E7AE-FE36344404B1}"/>
                </a:ext>
              </a:extLst>
            </p:cNvPr>
            <p:cNvSpPr txBox="1"/>
            <p:nvPr/>
          </p:nvSpPr>
          <p:spPr>
            <a:xfrm>
              <a:off x="1852000" y="1827033"/>
              <a:ext cx="1273586" cy="109322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0320" rIns="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t-LT" sz="1600" kern="1200" dirty="0"/>
                <a:t>Nuoroda</a:t>
              </a:r>
            </a:p>
          </p:txBody>
        </p:sp>
      </p:grpSp>
      <p:sp>
        <p:nvSpPr>
          <p:cNvPr id="10" name="Hexagon 9">
            <a:extLst>
              <a:ext uri="{FF2B5EF4-FFF2-40B4-BE49-F238E27FC236}">
                <a16:creationId xmlns:a16="http://schemas.microsoft.com/office/drawing/2014/main" id="{8FA91B60-D45E-9C88-DFC0-F79C91178710}"/>
              </a:ext>
            </a:extLst>
          </p:cNvPr>
          <p:cNvSpPr/>
          <p:nvPr/>
        </p:nvSpPr>
        <p:spPr>
          <a:xfrm>
            <a:off x="3751216" y="2289914"/>
            <a:ext cx="1845056" cy="1583767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6"/>
            <a:srcRect/>
            <a:stretch>
              <a:fillRect t="-2000" b="-2000"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lt-LT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60AC9C8-6E56-8BDA-0BEF-3B3276828AEF}"/>
              </a:ext>
            </a:extLst>
          </p:cNvPr>
          <p:cNvGrpSpPr/>
          <p:nvPr/>
        </p:nvGrpSpPr>
        <p:grpSpPr>
          <a:xfrm>
            <a:off x="5323984" y="3160443"/>
            <a:ext cx="1845056" cy="1583767"/>
            <a:chOff x="4703673" y="1608742"/>
            <a:chExt cx="1845056" cy="1583767"/>
          </a:xfrm>
          <a:solidFill>
            <a:srgbClr val="00B0F0"/>
          </a:solidFill>
        </p:grpSpPr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5A4820CB-9B86-1B3B-D87D-527B8FE0F3AC}"/>
                </a:ext>
              </a:extLst>
            </p:cNvPr>
            <p:cNvSpPr/>
            <p:nvPr/>
          </p:nvSpPr>
          <p:spPr>
            <a:xfrm>
              <a:off x="4703673" y="1608742"/>
              <a:ext cx="1845056" cy="1583767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lt-LT"/>
            </a:p>
          </p:txBody>
        </p:sp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A6A79475-34EA-AA08-D500-D6343C051706}"/>
                </a:ext>
              </a:extLst>
            </p:cNvPr>
            <p:cNvSpPr txBox="1"/>
            <p:nvPr/>
          </p:nvSpPr>
          <p:spPr>
            <a:xfrm>
              <a:off x="4989408" y="1854013"/>
              <a:ext cx="1273586" cy="109322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0320" rIns="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t-LT" sz="1600" kern="1200" dirty="0"/>
                <a:t>Užduotis (žyma) </a:t>
              </a:r>
            </a:p>
          </p:txBody>
        </p:sp>
      </p:grpSp>
      <p:sp>
        <p:nvSpPr>
          <p:cNvPr id="12" name="Hexagon 11">
            <a:extLst>
              <a:ext uri="{FF2B5EF4-FFF2-40B4-BE49-F238E27FC236}">
                <a16:creationId xmlns:a16="http://schemas.microsoft.com/office/drawing/2014/main" id="{810EA04F-943E-88D7-41F8-88AFD5E2F4DC}"/>
              </a:ext>
            </a:extLst>
          </p:cNvPr>
          <p:cNvSpPr/>
          <p:nvPr/>
        </p:nvSpPr>
        <p:spPr>
          <a:xfrm>
            <a:off x="6883305" y="3998971"/>
            <a:ext cx="1845056" cy="158376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B0F0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lt-LT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33607FC-A4CD-F4BA-85D8-A5E4A9BD26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8393" y="4178994"/>
            <a:ext cx="1200361" cy="122105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6B22A36-4320-89ED-11C6-2C5ECEBEAE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8754" y="531551"/>
            <a:ext cx="3562781" cy="328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881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D595A-8E79-44F3-B109-DCCE9DC6D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012" y="656794"/>
            <a:ext cx="8929255" cy="1325563"/>
          </a:xfrm>
        </p:spPr>
        <p:txBody>
          <a:bodyPr/>
          <a:lstStyle/>
          <a:p>
            <a:r>
              <a:rPr lang="lt-LT" dirty="0"/>
              <a:t>Originalumas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2E4AD-7005-4ADC-A305-22630DA3D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012" y="2667000"/>
            <a:ext cx="9728011" cy="31636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2400" dirty="0">
                <a:effectLst/>
                <a:latin typeface="+mj-lt"/>
                <a:ea typeface="Calibri" panose="020F0502020204030204" pitchFamily="34" charset="0"/>
              </a:rPr>
              <a:t>skirtinga GIS programinė įranga (komercinę ir atviro kodo), neprisirišant prie vieno produkto ar jo versijos;</a:t>
            </a:r>
          </a:p>
          <a:p>
            <a:pPr marL="0" indent="0">
              <a:buNone/>
            </a:pPr>
            <a:r>
              <a:rPr lang="lt-LT" sz="2400" dirty="0">
                <a:latin typeface="+mj-lt"/>
              </a:rPr>
              <a:t>gebėjimų vertinimas – orientuotas į nuoseklų studento darbą kaupiant egzamino balą;</a:t>
            </a:r>
          </a:p>
          <a:p>
            <a:pPr marL="0" indent="0">
              <a:buNone/>
            </a:pPr>
            <a:r>
              <a:rPr lang="lt-LT" sz="2400" dirty="0">
                <a:latin typeface="+mj-lt"/>
              </a:rPr>
              <a:t>praktinių darbų užduotys siejamos su praktinių problemų sprendimu. </a:t>
            </a:r>
          </a:p>
        </p:txBody>
      </p:sp>
    </p:spTree>
    <p:extLst>
      <p:ext uri="{BB962C8B-B14F-4D97-AF65-F5344CB8AC3E}">
        <p14:creationId xmlns:p14="http://schemas.microsoft.com/office/powerpoint/2010/main" val="395394974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VU">
      <a:dk1>
        <a:srgbClr val="7A003B"/>
      </a:dk1>
      <a:lt1>
        <a:srgbClr val="FFFFFF"/>
      </a:lt1>
      <a:dk2>
        <a:srgbClr val="7A003B"/>
      </a:dk2>
      <a:lt2>
        <a:srgbClr val="FEFFFE"/>
      </a:lt2>
      <a:accent1>
        <a:srgbClr val="E03357"/>
      </a:accent1>
      <a:accent2>
        <a:srgbClr val="E2E3E2"/>
      </a:accent2>
      <a:accent3>
        <a:srgbClr val="3B3C3A"/>
      </a:accent3>
      <a:accent4>
        <a:srgbClr val="989998"/>
      </a:accent4>
      <a:accent5>
        <a:srgbClr val="D5D5D5"/>
      </a:accent5>
      <a:accent6>
        <a:srgbClr val="797979"/>
      </a:accent6>
      <a:hlink>
        <a:srgbClr val="E03357"/>
      </a:hlink>
      <a:folHlink>
        <a:srgbClr val="E2E3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VU">
      <a:dk1>
        <a:srgbClr val="7A003B"/>
      </a:dk1>
      <a:lt1>
        <a:srgbClr val="FFFFFF"/>
      </a:lt1>
      <a:dk2>
        <a:srgbClr val="7A003B"/>
      </a:dk2>
      <a:lt2>
        <a:srgbClr val="FEFFFE"/>
      </a:lt2>
      <a:accent1>
        <a:srgbClr val="E03357"/>
      </a:accent1>
      <a:accent2>
        <a:srgbClr val="E2E3E2"/>
      </a:accent2>
      <a:accent3>
        <a:srgbClr val="3B3C3A"/>
      </a:accent3>
      <a:accent4>
        <a:srgbClr val="989998"/>
      </a:accent4>
      <a:accent5>
        <a:srgbClr val="D5D5D5"/>
      </a:accent5>
      <a:accent6>
        <a:srgbClr val="797979"/>
      </a:accent6>
      <a:hlink>
        <a:srgbClr val="E03357"/>
      </a:hlink>
      <a:folHlink>
        <a:srgbClr val="E2E3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FFC50E2-206D-403D-841B-B4439C0385D0}">
  <we:reference id="wa104380907" version="3.1.0.0" store="en-US" storeType="OMEX"/>
  <we:alternateReferences>
    <we:reference id="wa104380907" version="3.1.0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4BFF5B8F00CB45BB76CD9EC8AC2712" ma:contentTypeVersion="7" ma:contentTypeDescription="Create a new document." ma:contentTypeScope="" ma:versionID="4f24fa3c5f9e0623c83a00f8d4dc64a7">
  <xsd:schema xmlns:xsd="http://www.w3.org/2001/XMLSchema" xmlns:xs="http://www.w3.org/2001/XMLSchema" xmlns:p="http://schemas.microsoft.com/office/2006/metadata/properties" xmlns:ns2="55cadf1a-76c2-4c70-b455-4d6e2229289e" xmlns:ns3="e567b333-3e1e-486a-b06d-726a3773c2f6" targetNamespace="http://schemas.microsoft.com/office/2006/metadata/properties" ma:root="true" ma:fieldsID="b6f07fe0c45098997ba2158967c4d3c3" ns2:_="" ns3:_="">
    <xsd:import namespace="55cadf1a-76c2-4c70-b455-4d6e2229289e"/>
    <xsd:import namespace="e567b333-3e1e-486a-b06d-726a3773c2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cadf1a-76c2-4c70-b455-4d6e222928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67b333-3e1e-486a-b06d-726a3773c2f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1F3C39E-2919-4397-89AB-1E8671C2E4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772E87-334F-4EF7-9D15-E9000D1D92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cadf1a-76c2-4c70-b455-4d6e2229289e"/>
    <ds:schemaRef ds:uri="e567b333-3e1e-486a-b06d-726a3773c2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FC5C6E7-E6AE-4946-A247-0A1BEDCA6F4B}">
  <ds:schemaRefs>
    <ds:schemaRef ds:uri="cb1dc693-dffb-4927-93d8-85b9a0ba5188"/>
    <ds:schemaRef ds:uri="http://purl.org/dc/dcmitype/"/>
    <ds:schemaRef ds:uri="2b130527-8f1c-435b-ae45-b6451b0e60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12899</TotalTime>
  <Words>493</Words>
  <Application>Microsoft Office PowerPoint</Application>
  <PresentationFormat>Widescreen</PresentationFormat>
  <Paragraphs>74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GT Walsheim</vt:lpstr>
      <vt:lpstr>Symbol</vt:lpstr>
      <vt:lpstr>Custom Design</vt:lpstr>
      <vt:lpstr>1_Custom Design</vt:lpstr>
      <vt:lpstr>Geografinių duomenų tvarkymas – eksperimentai ir kūrybiniai iššūkiai</vt:lpstr>
      <vt:lpstr>Tikslas</vt:lpstr>
      <vt:lpstr>Virtuali mokymo aplinka Moodle</vt:lpstr>
      <vt:lpstr>Pagrindiniai akcentai</vt:lpstr>
      <vt:lpstr>Faktai</vt:lpstr>
      <vt:lpstr>Virtualaus kurso (GDR) medžiaga</vt:lpstr>
      <vt:lpstr>Virtualaus kurso (KG) medžiaga</vt:lpstr>
      <vt:lpstr>Mokymosi ištekliai</vt:lpstr>
      <vt:lpstr>Originalumas</vt:lpstr>
      <vt:lpstr>Tęstinumas</vt:lpstr>
      <vt:lpstr>AČIŪ!</vt:lpstr>
    </vt:vector>
  </TitlesOfParts>
  <Company>Vilniaus universitetas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Rokas Aleliūnas</dc:creator>
  <cp:lastModifiedBy>Jelena Vaitkevičienė</cp:lastModifiedBy>
  <cp:revision>129</cp:revision>
  <dcterms:created xsi:type="dcterms:W3CDTF">2017-06-28T06:49:28Z</dcterms:created>
  <dcterms:modified xsi:type="dcterms:W3CDTF">2023-08-03T16:42:21Z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0x010100FB4BFF5B8F00CB45BB76CD9EC8AC2712</vt:lpwstr>
  </property>
  <property fmtid="{D5CDD505-2E9C-101B-9397-08002B2CF9AE}" pid="3" name="MediaServiceImageTags">
    <vt:lpwstr/>
  </property>
</Properties>
</file>